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32.png" ContentType="image/png"/>
  <Override PartName="/ppt/media/image31.png" ContentType="image/png"/>
  <Override PartName="/ppt/media/image30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29.jpeg" ContentType="image/jpeg"/>
  <Override PartName="/ppt/media/image7.png" ContentType="image/png"/>
  <Override PartName="/ppt/media/image22.png" ContentType="image/png"/>
  <Override PartName="/ppt/media/image19.jpeg" ContentType="image/jpe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aircAruvnKk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Review Session Week 2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Important Ideas: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are neural networks interesting in perception?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link between Cognition and Neuroscience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1463040" y="6217920"/>
            <a:ext cx="73130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wish to thank MIT BMM Summer school for some of the slides of this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2173320" y="1347840"/>
            <a:ext cx="5800320" cy="490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33120" y="1042200"/>
            <a:ext cx="10080360" cy="551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482400" y="858600"/>
            <a:ext cx="704340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Invasive neural recordings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5062320" y="860400"/>
            <a:ext cx="41220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82400" y="1898640"/>
            <a:ext cx="26460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4"/>
          <p:cNvSpPr/>
          <p:nvPr/>
        </p:nvSpPr>
        <p:spPr>
          <a:xfrm>
            <a:off x="575280" y="1899720"/>
            <a:ext cx="264600" cy="4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5"/>
          <p:cNvSpPr/>
          <p:nvPr/>
        </p:nvSpPr>
        <p:spPr>
          <a:xfrm>
            <a:off x="836640" y="1845720"/>
            <a:ext cx="325044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Electrophysiology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6"/>
          <p:cNvSpPr/>
          <p:nvPr/>
        </p:nvSpPr>
        <p:spPr>
          <a:xfrm>
            <a:off x="836640" y="2553120"/>
            <a:ext cx="26460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7"/>
          <p:cNvSpPr/>
          <p:nvPr/>
        </p:nvSpPr>
        <p:spPr>
          <a:xfrm>
            <a:off x="929520" y="2554200"/>
            <a:ext cx="264600" cy="4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8"/>
          <p:cNvSpPr/>
          <p:nvPr/>
        </p:nvSpPr>
        <p:spPr>
          <a:xfrm>
            <a:off x="1190880" y="2499840"/>
            <a:ext cx="632520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Single unit (intra or extracellularly)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9"/>
          <p:cNvSpPr/>
          <p:nvPr/>
        </p:nvSpPr>
        <p:spPr>
          <a:xfrm>
            <a:off x="836640" y="3207240"/>
            <a:ext cx="26460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10"/>
          <p:cNvSpPr/>
          <p:nvPr/>
        </p:nvSpPr>
        <p:spPr>
          <a:xfrm>
            <a:off x="929520" y="3208320"/>
            <a:ext cx="264600" cy="4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11"/>
          <p:cNvSpPr/>
          <p:nvPr/>
        </p:nvSpPr>
        <p:spPr>
          <a:xfrm>
            <a:off x="1190880" y="3153960"/>
            <a:ext cx="548640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Multi-unit/local ﬁeld potentials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12"/>
          <p:cNvSpPr/>
          <p:nvPr/>
        </p:nvSpPr>
        <p:spPr>
          <a:xfrm>
            <a:off x="482400" y="3861360"/>
            <a:ext cx="26460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13"/>
          <p:cNvSpPr/>
          <p:nvPr/>
        </p:nvSpPr>
        <p:spPr>
          <a:xfrm>
            <a:off x="575280" y="3862440"/>
            <a:ext cx="264600" cy="4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1072800" y="4355280"/>
            <a:ext cx="3621240" cy="280944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2"/>
          <a:stretch/>
        </p:blipFill>
        <p:spPr>
          <a:xfrm>
            <a:off x="5748480" y="3700080"/>
            <a:ext cx="4152600" cy="2134800"/>
          </a:xfrm>
          <a:prstGeom prst="rect">
            <a:avLst/>
          </a:prstGeom>
          <a:ln>
            <a:noFill/>
          </a:ln>
        </p:spPr>
      </p:pic>
      <p:sp>
        <p:nvSpPr>
          <p:cNvPr id="412" name="CustomShape 14"/>
          <p:cNvSpPr/>
          <p:nvPr/>
        </p:nvSpPr>
        <p:spPr>
          <a:xfrm>
            <a:off x="836640" y="3808080"/>
            <a:ext cx="514656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Electrocorticography (ECoG) 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15"/>
          <p:cNvSpPr/>
          <p:nvPr/>
        </p:nvSpPr>
        <p:spPr>
          <a:xfrm>
            <a:off x="9943200" y="7626960"/>
            <a:ext cx="116640" cy="1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482400" y="858600"/>
            <a:ext cx="776484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Comparing neural recordings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5637240" y="860400"/>
            <a:ext cx="41256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3"/>
          <p:cNvSpPr/>
          <p:nvPr/>
        </p:nvSpPr>
        <p:spPr>
          <a:xfrm>
            <a:off x="482400" y="1909080"/>
            <a:ext cx="264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4"/>
          <p:cNvSpPr/>
          <p:nvPr/>
        </p:nvSpPr>
        <p:spPr>
          <a:xfrm>
            <a:off x="575280" y="1909800"/>
            <a:ext cx="54252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5"/>
          <p:cNvSpPr/>
          <p:nvPr/>
        </p:nvSpPr>
        <p:spPr>
          <a:xfrm>
            <a:off x="836640" y="1855800"/>
            <a:ext cx="914724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Electrophysiology recordings - high spatiotemporal 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6"/>
          <p:cNvSpPr/>
          <p:nvPr/>
        </p:nvSpPr>
        <p:spPr>
          <a:xfrm>
            <a:off x="836640" y="2305440"/>
            <a:ext cx="609768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resolution, limited brain coverage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7"/>
          <p:cNvSpPr/>
          <p:nvPr/>
        </p:nvSpPr>
        <p:spPr>
          <a:xfrm>
            <a:off x="482400" y="3012840"/>
            <a:ext cx="264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8"/>
          <p:cNvSpPr/>
          <p:nvPr/>
        </p:nvSpPr>
        <p:spPr>
          <a:xfrm>
            <a:off x="575280" y="3013920"/>
            <a:ext cx="54252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9"/>
          <p:cNvSpPr/>
          <p:nvPr/>
        </p:nvSpPr>
        <p:spPr>
          <a:xfrm>
            <a:off x="836640" y="2959560"/>
            <a:ext cx="992340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fMRI - high spatial resolution data, broad coverage, low 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10"/>
          <p:cNvSpPr/>
          <p:nvPr/>
        </p:nvSpPr>
        <p:spPr>
          <a:xfrm>
            <a:off x="836640" y="3409200"/>
            <a:ext cx="358884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temporal resolution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11"/>
          <p:cNvSpPr/>
          <p:nvPr/>
        </p:nvSpPr>
        <p:spPr>
          <a:xfrm>
            <a:off x="482400" y="4116600"/>
            <a:ext cx="264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12"/>
          <p:cNvSpPr/>
          <p:nvPr/>
        </p:nvSpPr>
        <p:spPr>
          <a:xfrm>
            <a:off x="575280" y="4117680"/>
            <a:ext cx="54252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13"/>
          <p:cNvSpPr/>
          <p:nvPr/>
        </p:nvSpPr>
        <p:spPr>
          <a:xfrm>
            <a:off x="836640" y="4063320"/>
            <a:ext cx="958788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EEG/MEG - high temporal resolution, broad coverage, 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14"/>
          <p:cNvSpPr/>
          <p:nvPr/>
        </p:nvSpPr>
        <p:spPr>
          <a:xfrm>
            <a:off x="836640" y="4512960"/>
            <a:ext cx="416520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low spatial information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15"/>
          <p:cNvSpPr/>
          <p:nvPr/>
        </p:nvSpPr>
        <p:spPr>
          <a:xfrm>
            <a:off x="9943920" y="7626600"/>
            <a:ext cx="117000" cy="17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596160" y="3400560"/>
            <a:ext cx="3060720" cy="226800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2"/>
          <a:stretch/>
        </p:blipFill>
        <p:spPr>
          <a:xfrm>
            <a:off x="5042520" y="3017520"/>
            <a:ext cx="4557960" cy="3108240"/>
          </a:xfrm>
          <a:prstGeom prst="rect">
            <a:avLst/>
          </a:prstGeom>
          <a:ln>
            <a:noFill/>
          </a:ln>
        </p:spPr>
      </p:pic>
      <p:sp>
        <p:nvSpPr>
          <p:cNvPr id="431" name="CustomShape 1"/>
          <p:cNvSpPr/>
          <p:nvPr/>
        </p:nvSpPr>
        <p:spPr>
          <a:xfrm>
            <a:off x="482400" y="858600"/>
            <a:ext cx="767268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Visual processing in the human brain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002000" y="860400"/>
            <a:ext cx="41256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482400" y="1898640"/>
            <a:ext cx="264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575280" y="1899720"/>
            <a:ext cx="26496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5"/>
          <p:cNvSpPr/>
          <p:nvPr/>
        </p:nvSpPr>
        <p:spPr>
          <a:xfrm>
            <a:off x="857880" y="1836360"/>
            <a:ext cx="768996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Ventral Stream - “What” Pathway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6"/>
          <p:cNvSpPr/>
          <p:nvPr/>
        </p:nvSpPr>
        <p:spPr>
          <a:xfrm>
            <a:off x="482400" y="2552760"/>
            <a:ext cx="264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7"/>
          <p:cNvSpPr/>
          <p:nvPr/>
        </p:nvSpPr>
        <p:spPr>
          <a:xfrm>
            <a:off x="575280" y="2553840"/>
            <a:ext cx="26496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8"/>
          <p:cNvSpPr/>
          <p:nvPr/>
        </p:nvSpPr>
        <p:spPr>
          <a:xfrm>
            <a:off x="836640" y="2499840"/>
            <a:ext cx="611676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Dorsal Stream - “Where” Pathway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9"/>
          <p:cNvSpPr/>
          <p:nvPr/>
        </p:nvSpPr>
        <p:spPr>
          <a:xfrm>
            <a:off x="3657600" y="3898080"/>
            <a:ext cx="1209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9051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Dorsal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10"/>
          <p:cNvSpPr/>
          <p:nvPr/>
        </p:nvSpPr>
        <p:spPr>
          <a:xfrm>
            <a:off x="4952160" y="3863880"/>
            <a:ext cx="26496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11"/>
          <p:cNvSpPr/>
          <p:nvPr/>
        </p:nvSpPr>
        <p:spPr>
          <a:xfrm>
            <a:off x="3566160" y="4206240"/>
            <a:ext cx="1200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9051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stream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2"/>
          <p:cNvSpPr/>
          <p:nvPr/>
        </p:nvSpPr>
        <p:spPr>
          <a:xfrm>
            <a:off x="4897800" y="4201200"/>
            <a:ext cx="26496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905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13"/>
          <p:cNvSpPr/>
          <p:nvPr/>
        </p:nvSpPr>
        <p:spPr>
          <a:xfrm>
            <a:off x="3566160" y="4812480"/>
            <a:ext cx="56232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3065d5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V1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14"/>
          <p:cNvSpPr/>
          <p:nvPr/>
        </p:nvSpPr>
        <p:spPr>
          <a:xfrm>
            <a:off x="744480" y="5733000"/>
            <a:ext cx="263808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8b61ff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Ventral stream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15"/>
          <p:cNvSpPr/>
          <p:nvPr/>
        </p:nvSpPr>
        <p:spPr>
          <a:xfrm>
            <a:off x="5738760" y="6184080"/>
            <a:ext cx="1209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9051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Dorsal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16"/>
          <p:cNvSpPr/>
          <p:nvPr/>
        </p:nvSpPr>
        <p:spPr>
          <a:xfrm>
            <a:off x="7988760" y="6184080"/>
            <a:ext cx="143712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8b61ff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Ventral 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17"/>
          <p:cNvSpPr/>
          <p:nvPr/>
        </p:nvSpPr>
        <p:spPr>
          <a:xfrm>
            <a:off x="9426600" y="6286320"/>
            <a:ext cx="26496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18"/>
          <p:cNvSpPr/>
          <p:nvPr/>
        </p:nvSpPr>
        <p:spPr>
          <a:xfrm>
            <a:off x="5738760" y="6604200"/>
            <a:ext cx="13107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9051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stream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19"/>
          <p:cNvSpPr/>
          <p:nvPr/>
        </p:nvSpPr>
        <p:spPr>
          <a:xfrm>
            <a:off x="7988760" y="6584040"/>
            <a:ext cx="1200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8b61ff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stream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20"/>
          <p:cNvSpPr/>
          <p:nvPr/>
        </p:nvSpPr>
        <p:spPr>
          <a:xfrm>
            <a:off x="9278640" y="6623280"/>
            <a:ext cx="26496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8b61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21"/>
          <p:cNvSpPr/>
          <p:nvPr/>
        </p:nvSpPr>
        <p:spPr>
          <a:xfrm>
            <a:off x="9878400" y="7626600"/>
            <a:ext cx="170640" cy="17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482400" y="858600"/>
            <a:ext cx="745092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Ventral visual processing stream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6172920" y="860400"/>
            <a:ext cx="41256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482400" y="1898640"/>
            <a:ext cx="264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575280" y="1899720"/>
            <a:ext cx="54252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5"/>
          <p:cNvSpPr/>
          <p:nvPr/>
        </p:nvSpPr>
        <p:spPr>
          <a:xfrm>
            <a:off x="836640" y="1845720"/>
            <a:ext cx="666360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Many layers organized in a hierarchy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6"/>
          <p:cNvSpPr/>
          <p:nvPr/>
        </p:nvSpPr>
        <p:spPr>
          <a:xfrm>
            <a:off x="482400" y="2552760"/>
            <a:ext cx="264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7"/>
          <p:cNvSpPr/>
          <p:nvPr/>
        </p:nvSpPr>
        <p:spPr>
          <a:xfrm>
            <a:off x="575280" y="2553840"/>
            <a:ext cx="54252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8"/>
          <p:cNvSpPr/>
          <p:nvPr/>
        </p:nvSpPr>
        <p:spPr>
          <a:xfrm>
            <a:off x="836640" y="2499840"/>
            <a:ext cx="985932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First layer: primary visual cortex (V1) - cells respond to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9"/>
          <p:cNvSpPr/>
          <p:nvPr/>
        </p:nvSpPr>
        <p:spPr>
          <a:xfrm>
            <a:off x="836640" y="2949480"/>
            <a:ext cx="449496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oriented lines and edges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10"/>
          <p:cNvSpPr/>
          <p:nvPr/>
        </p:nvSpPr>
        <p:spPr>
          <a:xfrm>
            <a:off x="482400" y="3656520"/>
            <a:ext cx="264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11"/>
          <p:cNvSpPr/>
          <p:nvPr/>
        </p:nvSpPr>
        <p:spPr>
          <a:xfrm>
            <a:off x="575280" y="3657960"/>
            <a:ext cx="54252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12"/>
          <p:cNvSpPr/>
          <p:nvPr/>
        </p:nvSpPr>
        <p:spPr>
          <a:xfrm>
            <a:off x="836640" y="3603600"/>
            <a:ext cx="1002384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Top layer: inferior temporal cortex (IT) - cells respond to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2421720" y="4663440"/>
            <a:ext cx="3060720" cy="2268000"/>
          </a:xfrm>
          <a:prstGeom prst="rect">
            <a:avLst/>
          </a:prstGeom>
          <a:ln>
            <a:noFill/>
          </a:ln>
        </p:spPr>
      </p:pic>
      <p:sp>
        <p:nvSpPr>
          <p:cNvPr id="465" name="CustomShape 13"/>
          <p:cNvSpPr/>
          <p:nvPr/>
        </p:nvSpPr>
        <p:spPr>
          <a:xfrm>
            <a:off x="836640" y="4053240"/>
            <a:ext cx="907740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entire objects and are both selective and invariant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14"/>
          <p:cNvSpPr/>
          <p:nvPr/>
        </p:nvSpPr>
        <p:spPr>
          <a:xfrm>
            <a:off x="5483160" y="5029200"/>
            <a:ext cx="1209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9051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Dorsal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15"/>
          <p:cNvSpPr/>
          <p:nvPr/>
        </p:nvSpPr>
        <p:spPr>
          <a:xfrm>
            <a:off x="5483160" y="5486400"/>
            <a:ext cx="13107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9051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stream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16"/>
          <p:cNvSpPr/>
          <p:nvPr/>
        </p:nvSpPr>
        <p:spPr>
          <a:xfrm>
            <a:off x="3121920" y="6949440"/>
            <a:ext cx="263808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8b61ff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Ventral stream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17"/>
          <p:cNvSpPr/>
          <p:nvPr/>
        </p:nvSpPr>
        <p:spPr>
          <a:xfrm>
            <a:off x="5394960" y="6092640"/>
            <a:ext cx="56232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3065d5"/>
                </a:solidFill>
                <a:uFill>
                  <a:solidFill>
                    <a:srgbClr val="ffffff"/>
                  </a:solidFill>
                </a:uFill>
                <a:latin typeface="HelveticaNeueMedium"/>
                <a:ea typeface="DejaVu Sans"/>
              </a:rPr>
              <a:t>V1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18"/>
          <p:cNvSpPr/>
          <p:nvPr/>
        </p:nvSpPr>
        <p:spPr>
          <a:xfrm>
            <a:off x="9878400" y="7626600"/>
            <a:ext cx="170640" cy="17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4670280" y="5878080"/>
            <a:ext cx="15624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2"/>
          <p:cNvSpPr/>
          <p:nvPr/>
        </p:nvSpPr>
        <p:spPr>
          <a:xfrm>
            <a:off x="482400" y="858600"/>
            <a:ext cx="635508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Inferior temporal cortex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423000" y="1778040"/>
            <a:ext cx="5108400" cy="3964680"/>
          </a:xfrm>
          <a:prstGeom prst="rect">
            <a:avLst/>
          </a:prstGeom>
          <a:ln>
            <a:noFill/>
          </a:ln>
        </p:spPr>
      </p:pic>
      <p:sp>
        <p:nvSpPr>
          <p:cNvPr id="474" name="CustomShape 3"/>
          <p:cNvSpPr/>
          <p:nvPr/>
        </p:nvSpPr>
        <p:spPr>
          <a:xfrm>
            <a:off x="4595040" y="860400"/>
            <a:ext cx="41256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4"/>
          <p:cNvSpPr/>
          <p:nvPr/>
        </p:nvSpPr>
        <p:spPr>
          <a:xfrm>
            <a:off x="1289520" y="5878080"/>
            <a:ext cx="4925520" cy="2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Single neuron studies of inferior temporal cortex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5"/>
          <p:cNvSpPr/>
          <p:nvPr/>
        </p:nvSpPr>
        <p:spPr>
          <a:xfrm>
            <a:off x="4670280" y="5878800"/>
            <a:ext cx="15624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6"/>
          <p:cNvSpPr/>
          <p:nvPr/>
        </p:nvSpPr>
        <p:spPr>
          <a:xfrm>
            <a:off x="2766240" y="6062040"/>
            <a:ext cx="569880" cy="2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Gross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7"/>
          <p:cNvSpPr/>
          <p:nvPr/>
        </p:nvSpPr>
        <p:spPr>
          <a:xfrm>
            <a:off x="3183480" y="6062760"/>
            <a:ext cx="15624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8"/>
          <p:cNvSpPr/>
          <p:nvPr/>
        </p:nvSpPr>
        <p:spPr>
          <a:xfrm>
            <a:off x="9878400" y="7626600"/>
            <a:ext cx="170640" cy="17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Line 1"/>
          <p:cNvSpPr/>
          <p:nvPr/>
        </p:nvSpPr>
        <p:spPr>
          <a:xfrm>
            <a:off x="501840" y="1584000"/>
            <a:ext cx="9076680" cy="360"/>
          </a:xfrm>
          <a:prstGeom prst="line">
            <a:avLst/>
          </a:prstGeom>
          <a:ln w="12600">
            <a:solidFill>
              <a:srgbClr val="9a9a9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"/>
          <p:cNvSpPr/>
          <p:nvPr/>
        </p:nvSpPr>
        <p:spPr>
          <a:xfrm>
            <a:off x="482400" y="781200"/>
            <a:ext cx="769032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Hierarchical feedforward models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7021800" y="783360"/>
            <a:ext cx="471600" cy="73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529200" y="1833480"/>
            <a:ext cx="2206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2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2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606600" y="1834200"/>
            <a:ext cx="220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2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2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6"/>
          <p:cNvSpPr/>
          <p:nvPr/>
        </p:nvSpPr>
        <p:spPr>
          <a:xfrm>
            <a:off x="885960" y="1789920"/>
            <a:ext cx="852516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Inspired by Hubel and Wiesel’s ﬁndings in visual cortex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7"/>
          <p:cNvSpPr/>
          <p:nvPr/>
        </p:nvSpPr>
        <p:spPr>
          <a:xfrm>
            <a:off x="529200" y="2601360"/>
            <a:ext cx="2206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2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2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8"/>
          <p:cNvSpPr/>
          <p:nvPr/>
        </p:nvSpPr>
        <p:spPr>
          <a:xfrm>
            <a:off x="606600" y="2866680"/>
            <a:ext cx="220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2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2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9"/>
          <p:cNvSpPr/>
          <p:nvPr/>
        </p:nvSpPr>
        <p:spPr>
          <a:xfrm>
            <a:off x="870840" y="2573640"/>
            <a:ext cx="7758360" cy="44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Simple cells - template matching, build selectivity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10"/>
          <p:cNvSpPr/>
          <p:nvPr/>
        </p:nvSpPr>
        <p:spPr>
          <a:xfrm>
            <a:off x="529200" y="3438360"/>
            <a:ext cx="2206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2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2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11"/>
          <p:cNvSpPr/>
          <p:nvPr/>
        </p:nvSpPr>
        <p:spPr>
          <a:xfrm>
            <a:off x="606600" y="3439080"/>
            <a:ext cx="220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2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2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895680" y="3352320"/>
            <a:ext cx="8110800" cy="4373280"/>
          </a:xfrm>
          <a:prstGeom prst="rect">
            <a:avLst/>
          </a:prstGeom>
          <a:ln>
            <a:noFill/>
          </a:ln>
        </p:spPr>
      </p:pic>
      <p:sp>
        <p:nvSpPr>
          <p:cNvPr id="492" name="CustomShape 12"/>
          <p:cNvSpPr/>
          <p:nvPr/>
        </p:nvSpPr>
        <p:spPr>
          <a:xfrm>
            <a:off x="885960" y="3394800"/>
            <a:ext cx="628056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Complex cells - pooling, build invariance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13"/>
          <p:cNvSpPr/>
          <p:nvPr/>
        </p:nvSpPr>
        <p:spPr>
          <a:xfrm>
            <a:off x="8404560" y="7477920"/>
            <a:ext cx="1170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14"/>
          <p:cNvSpPr/>
          <p:nvPr/>
        </p:nvSpPr>
        <p:spPr>
          <a:xfrm>
            <a:off x="9878400" y="7626600"/>
            <a:ext cx="170640" cy="17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Review Session Week 2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Important Ideas: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are neural networks interesting in perception?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link between Cognition and Neuroscience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big question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does the mind get so much out of so little?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Josh Tenenbaum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https://www.youtube.com/watch?v=aircAruvnKk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482400" y="858600"/>
            <a:ext cx="635508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Inferior temporal cortex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4595040" y="860400"/>
            <a:ext cx="41256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482400" y="1898640"/>
            <a:ext cx="264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575280" y="1899720"/>
            <a:ext cx="26496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836640" y="1845720"/>
            <a:ext cx="412236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Hubel and Wiesel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>
            <a:off x="482400" y="2552760"/>
            <a:ext cx="2649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7"/>
          <p:cNvSpPr/>
          <p:nvPr/>
        </p:nvSpPr>
        <p:spPr>
          <a:xfrm>
            <a:off x="575280" y="2553840"/>
            <a:ext cx="26496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8"/>
          <p:cNvSpPr/>
          <p:nvPr/>
        </p:nvSpPr>
        <p:spPr>
          <a:xfrm>
            <a:off x="849240" y="2507040"/>
            <a:ext cx="888840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https://www.youtube.com/watch?v=Cw5PKV9Rj3o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9"/>
          <p:cNvSpPr/>
          <p:nvPr/>
        </p:nvSpPr>
        <p:spPr>
          <a:xfrm>
            <a:off x="8709480" y="2508480"/>
            <a:ext cx="353520" cy="55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10"/>
          <p:cNvSpPr/>
          <p:nvPr/>
        </p:nvSpPr>
        <p:spPr>
          <a:xfrm>
            <a:off x="9878400" y="7626600"/>
            <a:ext cx="170640" cy="17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82400" y="858600"/>
            <a:ext cx="192744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Outline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722600" y="860400"/>
            <a:ext cx="41220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482400" y="164880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4"/>
          <p:cNvSpPr/>
          <p:nvPr/>
        </p:nvSpPr>
        <p:spPr>
          <a:xfrm>
            <a:off x="552960" y="164988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748080" y="1610640"/>
            <a:ext cx="155412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Neurons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>
            <a:off x="836640" y="214164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7"/>
          <p:cNvSpPr/>
          <p:nvPr/>
        </p:nvSpPr>
        <p:spPr>
          <a:xfrm>
            <a:off x="907200" y="214236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8"/>
          <p:cNvSpPr/>
          <p:nvPr/>
        </p:nvSpPr>
        <p:spPr>
          <a:xfrm>
            <a:off x="1102320" y="2101320"/>
            <a:ext cx="834192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Resting potential (ion concentrations/channels)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9"/>
          <p:cNvSpPr/>
          <p:nvPr/>
        </p:nvSpPr>
        <p:spPr>
          <a:xfrm>
            <a:off x="836640" y="263412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10"/>
          <p:cNvSpPr/>
          <p:nvPr/>
        </p:nvSpPr>
        <p:spPr>
          <a:xfrm>
            <a:off x="907200" y="263484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11"/>
          <p:cNvSpPr/>
          <p:nvPr/>
        </p:nvSpPr>
        <p:spPr>
          <a:xfrm>
            <a:off x="1102320" y="2592000"/>
            <a:ext cx="415404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Action potential &amp; PSPs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12"/>
          <p:cNvSpPr/>
          <p:nvPr/>
        </p:nvSpPr>
        <p:spPr>
          <a:xfrm>
            <a:off x="482400" y="312696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13"/>
          <p:cNvSpPr/>
          <p:nvPr/>
        </p:nvSpPr>
        <p:spPr>
          <a:xfrm>
            <a:off x="552960" y="312768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14"/>
          <p:cNvSpPr/>
          <p:nvPr/>
        </p:nvSpPr>
        <p:spPr>
          <a:xfrm>
            <a:off x="748080" y="3082680"/>
            <a:ext cx="368316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Basic brain anatomy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15"/>
          <p:cNvSpPr/>
          <p:nvPr/>
        </p:nvSpPr>
        <p:spPr>
          <a:xfrm>
            <a:off x="836640" y="361944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16"/>
          <p:cNvSpPr/>
          <p:nvPr/>
        </p:nvSpPr>
        <p:spPr>
          <a:xfrm>
            <a:off x="907200" y="362016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17"/>
          <p:cNvSpPr/>
          <p:nvPr/>
        </p:nvSpPr>
        <p:spPr>
          <a:xfrm>
            <a:off x="1102320" y="3583440"/>
            <a:ext cx="575136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Inferior, superior, ventral, dorsal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18"/>
          <p:cNvSpPr/>
          <p:nvPr/>
        </p:nvSpPr>
        <p:spPr>
          <a:xfrm>
            <a:off x="836640" y="411228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19"/>
          <p:cNvSpPr/>
          <p:nvPr/>
        </p:nvSpPr>
        <p:spPr>
          <a:xfrm>
            <a:off x="907200" y="411300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20"/>
          <p:cNvSpPr/>
          <p:nvPr/>
        </p:nvSpPr>
        <p:spPr>
          <a:xfrm>
            <a:off x="1102320" y="4074120"/>
            <a:ext cx="749916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Occipital, temporal, parietal, frontral lobes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1"/>
          <p:cNvSpPr/>
          <p:nvPr/>
        </p:nvSpPr>
        <p:spPr>
          <a:xfrm>
            <a:off x="836640" y="460476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22"/>
          <p:cNvSpPr/>
          <p:nvPr/>
        </p:nvSpPr>
        <p:spPr>
          <a:xfrm>
            <a:off x="907200" y="460584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23"/>
          <p:cNvSpPr/>
          <p:nvPr/>
        </p:nvSpPr>
        <p:spPr>
          <a:xfrm>
            <a:off x="1102320" y="4564440"/>
            <a:ext cx="328860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Grey/white matter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4"/>
          <p:cNvSpPr/>
          <p:nvPr/>
        </p:nvSpPr>
        <p:spPr>
          <a:xfrm>
            <a:off x="482400" y="509724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25"/>
          <p:cNvSpPr/>
          <p:nvPr/>
        </p:nvSpPr>
        <p:spPr>
          <a:xfrm>
            <a:off x="552960" y="509832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6"/>
          <p:cNvSpPr/>
          <p:nvPr/>
        </p:nvSpPr>
        <p:spPr>
          <a:xfrm>
            <a:off x="748080" y="5055480"/>
            <a:ext cx="739404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Neural recordings - EPhys, EEG/MEG, fMRI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7"/>
          <p:cNvSpPr/>
          <p:nvPr/>
        </p:nvSpPr>
        <p:spPr>
          <a:xfrm>
            <a:off x="482400" y="559008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8"/>
          <p:cNvSpPr/>
          <p:nvPr/>
        </p:nvSpPr>
        <p:spPr>
          <a:xfrm>
            <a:off x="552960" y="559116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29"/>
          <p:cNvSpPr/>
          <p:nvPr/>
        </p:nvSpPr>
        <p:spPr>
          <a:xfrm>
            <a:off x="748080" y="5545800"/>
            <a:ext cx="251136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Visual system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30"/>
          <p:cNvSpPr/>
          <p:nvPr/>
        </p:nvSpPr>
        <p:spPr>
          <a:xfrm>
            <a:off x="836640" y="608292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31"/>
          <p:cNvSpPr/>
          <p:nvPr/>
        </p:nvSpPr>
        <p:spPr>
          <a:xfrm>
            <a:off x="907200" y="608364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32"/>
          <p:cNvSpPr/>
          <p:nvPr/>
        </p:nvSpPr>
        <p:spPr>
          <a:xfrm>
            <a:off x="1102320" y="6046920"/>
            <a:ext cx="350928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Hierarchy: V1—&gt; IT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836640" y="657576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34"/>
          <p:cNvSpPr/>
          <p:nvPr/>
        </p:nvSpPr>
        <p:spPr>
          <a:xfrm>
            <a:off x="907200" y="657648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35"/>
          <p:cNvSpPr/>
          <p:nvPr/>
        </p:nvSpPr>
        <p:spPr>
          <a:xfrm>
            <a:off x="1102320" y="6537240"/>
            <a:ext cx="286308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Receptive ﬁelds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36"/>
          <p:cNvSpPr/>
          <p:nvPr/>
        </p:nvSpPr>
        <p:spPr>
          <a:xfrm>
            <a:off x="836640" y="7068240"/>
            <a:ext cx="2005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37"/>
          <p:cNvSpPr/>
          <p:nvPr/>
        </p:nvSpPr>
        <p:spPr>
          <a:xfrm>
            <a:off x="907200" y="7068960"/>
            <a:ext cx="20052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38"/>
          <p:cNvSpPr/>
          <p:nvPr/>
        </p:nvSpPr>
        <p:spPr>
          <a:xfrm>
            <a:off x="1102320" y="7027920"/>
            <a:ext cx="404280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Computational models </a:t>
            </a:r>
            <a:endParaRPr b="0" lang="en-US" sz="2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39"/>
          <p:cNvSpPr/>
          <p:nvPr/>
        </p:nvSpPr>
        <p:spPr>
          <a:xfrm>
            <a:off x="9943200" y="7626960"/>
            <a:ext cx="116640" cy="1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482400" y="858600"/>
            <a:ext cx="221400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Neurons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1983600" y="860400"/>
            <a:ext cx="41220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482400" y="1898640"/>
            <a:ext cx="26460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575280" y="1899720"/>
            <a:ext cx="264600" cy="4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5"/>
          <p:cNvSpPr/>
          <p:nvPr/>
        </p:nvSpPr>
        <p:spPr>
          <a:xfrm>
            <a:off x="836640" y="1845720"/>
            <a:ext cx="809064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Soma (cell body), dendrites, axons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6"/>
          <p:cNvSpPr/>
          <p:nvPr/>
        </p:nvSpPr>
        <p:spPr>
          <a:xfrm>
            <a:off x="6193080" y="1847160"/>
            <a:ext cx="35316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7"/>
          <p:cNvSpPr/>
          <p:nvPr/>
        </p:nvSpPr>
        <p:spPr>
          <a:xfrm>
            <a:off x="482400" y="2553120"/>
            <a:ext cx="26460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8"/>
          <p:cNvSpPr/>
          <p:nvPr/>
        </p:nvSpPr>
        <p:spPr>
          <a:xfrm>
            <a:off x="575280" y="2554200"/>
            <a:ext cx="264600" cy="4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4872600" y="3658680"/>
            <a:ext cx="5058360" cy="3146760"/>
          </a:xfrm>
          <a:prstGeom prst="rect">
            <a:avLst/>
          </a:prstGeom>
          <a:ln>
            <a:noFill/>
          </a:ln>
        </p:spPr>
      </p:pic>
      <p:sp>
        <p:nvSpPr>
          <p:cNvPr id="353" name="CustomShape 9"/>
          <p:cNvSpPr/>
          <p:nvPr/>
        </p:nvSpPr>
        <p:spPr>
          <a:xfrm>
            <a:off x="836640" y="2499840"/>
            <a:ext cx="232236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Synapses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698760" y="3536280"/>
            <a:ext cx="3867120" cy="2155320"/>
          </a:xfrm>
          <a:prstGeom prst="rect">
            <a:avLst/>
          </a:prstGeom>
          <a:ln>
            <a:noFill/>
          </a:ln>
        </p:spPr>
      </p:pic>
      <p:sp>
        <p:nvSpPr>
          <p:cNvPr id="355" name="CustomShape 10"/>
          <p:cNvSpPr/>
          <p:nvPr/>
        </p:nvSpPr>
        <p:spPr>
          <a:xfrm>
            <a:off x="756000" y="3260880"/>
            <a:ext cx="1295280" cy="664920"/>
          </a:xfrm>
          <a:custGeom>
            <a:avLst/>
            <a:gdLst/>
            <a:ahLst/>
            <a:rect l="l" t="t" r="r" b="b"/>
            <a:pathLst>
              <a:path w="3601" h="1850">
                <a:moveTo>
                  <a:pt x="2960" y="329"/>
                </a:moveTo>
                <a:cubicBezTo>
                  <a:pt x="3600" y="658"/>
                  <a:pt x="3600" y="1191"/>
                  <a:pt x="2960" y="1520"/>
                </a:cubicBezTo>
                <a:cubicBezTo>
                  <a:pt x="2318" y="1849"/>
                  <a:pt x="1281" y="1849"/>
                  <a:pt x="640" y="1520"/>
                </a:cubicBezTo>
                <a:cubicBezTo>
                  <a:pt x="0" y="1191"/>
                  <a:pt x="0" y="658"/>
                  <a:pt x="640" y="329"/>
                </a:cubicBezTo>
                <a:cubicBezTo>
                  <a:pt x="1281" y="0"/>
                  <a:pt x="2318" y="0"/>
                  <a:pt x="2960" y="329"/>
                </a:cubicBezTo>
              </a:path>
            </a:pathLst>
          </a:custGeom>
          <a:noFill/>
          <a:ln w="63360">
            <a:solidFill>
              <a:srgbClr val="00f9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1"/>
          <p:cNvSpPr/>
          <p:nvPr/>
        </p:nvSpPr>
        <p:spPr>
          <a:xfrm>
            <a:off x="430920" y="5253480"/>
            <a:ext cx="1295280" cy="665280"/>
          </a:xfrm>
          <a:custGeom>
            <a:avLst/>
            <a:gdLst/>
            <a:ahLst/>
            <a:rect l="l" t="t" r="r" b="b"/>
            <a:pathLst>
              <a:path w="3601" h="1851">
                <a:moveTo>
                  <a:pt x="2959" y="330"/>
                </a:moveTo>
                <a:cubicBezTo>
                  <a:pt x="3600" y="658"/>
                  <a:pt x="3600" y="1191"/>
                  <a:pt x="2959" y="1521"/>
                </a:cubicBezTo>
                <a:cubicBezTo>
                  <a:pt x="2319" y="1850"/>
                  <a:pt x="1281" y="1850"/>
                  <a:pt x="641" y="1521"/>
                </a:cubicBezTo>
                <a:cubicBezTo>
                  <a:pt x="0" y="1191"/>
                  <a:pt x="0" y="658"/>
                  <a:pt x="641" y="330"/>
                </a:cubicBezTo>
                <a:cubicBezTo>
                  <a:pt x="1281" y="0"/>
                  <a:pt x="2319" y="0"/>
                  <a:pt x="2959" y="330"/>
                </a:cubicBezTo>
              </a:path>
            </a:pathLst>
          </a:custGeom>
          <a:noFill/>
          <a:ln w="63360">
            <a:solidFill>
              <a:srgbClr val="00f9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2"/>
          <p:cNvSpPr/>
          <p:nvPr/>
        </p:nvSpPr>
        <p:spPr>
          <a:xfrm>
            <a:off x="1592280" y="4855320"/>
            <a:ext cx="1294920" cy="664920"/>
          </a:xfrm>
          <a:custGeom>
            <a:avLst/>
            <a:gdLst/>
            <a:ahLst/>
            <a:rect l="l" t="t" r="r" b="b"/>
            <a:pathLst>
              <a:path w="3600" h="1850">
                <a:moveTo>
                  <a:pt x="2959" y="329"/>
                </a:moveTo>
                <a:cubicBezTo>
                  <a:pt x="3599" y="657"/>
                  <a:pt x="3599" y="1191"/>
                  <a:pt x="2959" y="1521"/>
                </a:cubicBezTo>
                <a:cubicBezTo>
                  <a:pt x="2319" y="1849"/>
                  <a:pt x="1281" y="1849"/>
                  <a:pt x="641" y="1521"/>
                </a:cubicBezTo>
                <a:cubicBezTo>
                  <a:pt x="0" y="1191"/>
                  <a:pt x="0" y="657"/>
                  <a:pt x="641" y="329"/>
                </a:cubicBezTo>
                <a:cubicBezTo>
                  <a:pt x="1281" y="0"/>
                  <a:pt x="2319" y="0"/>
                  <a:pt x="2959" y="329"/>
                </a:cubicBezTo>
              </a:path>
            </a:pathLst>
          </a:custGeom>
          <a:noFill/>
          <a:ln w="63360">
            <a:solidFill>
              <a:srgbClr val="00f9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3"/>
          <p:cNvSpPr/>
          <p:nvPr/>
        </p:nvSpPr>
        <p:spPr>
          <a:xfrm>
            <a:off x="2153160" y="6377760"/>
            <a:ext cx="266220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This image is in the public domain.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14"/>
          <p:cNvSpPr/>
          <p:nvPr/>
        </p:nvSpPr>
        <p:spPr>
          <a:xfrm>
            <a:off x="9943200" y="7626960"/>
            <a:ext cx="116640" cy="1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1471680" y="0"/>
            <a:ext cx="7135920" cy="755892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426560" y="2325960"/>
            <a:ext cx="35316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82400" y="858600"/>
            <a:ext cx="193680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Neuron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1784520" y="860400"/>
            <a:ext cx="41220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482400" y="1721880"/>
            <a:ext cx="26460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5"/>
          <p:cNvSpPr/>
          <p:nvPr/>
        </p:nvSpPr>
        <p:spPr>
          <a:xfrm>
            <a:off x="575280" y="1722960"/>
            <a:ext cx="264600" cy="4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6"/>
          <p:cNvSpPr/>
          <p:nvPr/>
        </p:nvSpPr>
        <p:spPr>
          <a:xfrm>
            <a:off x="836640" y="1671840"/>
            <a:ext cx="821268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Ion channels and resting membrane potential 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7"/>
          <p:cNvSpPr/>
          <p:nvPr/>
        </p:nvSpPr>
        <p:spPr>
          <a:xfrm>
            <a:off x="482400" y="2376000"/>
            <a:ext cx="26460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8"/>
          <p:cNvSpPr/>
          <p:nvPr/>
        </p:nvSpPr>
        <p:spPr>
          <a:xfrm>
            <a:off x="575280" y="2376720"/>
            <a:ext cx="264600" cy="4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9"/>
          <p:cNvSpPr/>
          <p:nvPr/>
        </p:nvSpPr>
        <p:spPr>
          <a:xfrm>
            <a:off x="836640" y="2325960"/>
            <a:ext cx="416340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Post-synaptic potential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10"/>
          <p:cNvSpPr/>
          <p:nvPr/>
        </p:nvSpPr>
        <p:spPr>
          <a:xfrm>
            <a:off x="482400" y="3029760"/>
            <a:ext cx="26460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11"/>
          <p:cNvSpPr/>
          <p:nvPr/>
        </p:nvSpPr>
        <p:spPr>
          <a:xfrm>
            <a:off x="575280" y="3030840"/>
            <a:ext cx="264600" cy="4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12"/>
          <p:cNvSpPr/>
          <p:nvPr/>
        </p:nvSpPr>
        <p:spPr>
          <a:xfrm>
            <a:off x="836640" y="2980440"/>
            <a:ext cx="309420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Action potentials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13"/>
          <p:cNvSpPr/>
          <p:nvPr/>
        </p:nvSpPr>
        <p:spPr>
          <a:xfrm>
            <a:off x="836640" y="3684240"/>
            <a:ext cx="26460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•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14"/>
          <p:cNvSpPr/>
          <p:nvPr/>
        </p:nvSpPr>
        <p:spPr>
          <a:xfrm>
            <a:off x="929520" y="3685320"/>
            <a:ext cx="264600" cy="4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15"/>
          <p:cNvSpPr/>
          <p:nvPr/>
        </p:nvSpPr>
        <p:spPr>
          <a:xfrm>
            <a:off x="1190880" y="3634200"/>
            <a:ext cx="281196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“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Spiking”/ﬁring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390600" y="4166640"/>
            <a:ext cx="4645080" cy="3085560"/>
          </a:xfrm>
          <a:prstGeom prst="rect">
            <a:avLst/>
          </a:prstGeom>
          <a:ln>
            <a:noFill/>
          </a:ln>
        </p:spPr>
      </p:pic>
      <p:sp>
        <p:nvSpPr>
          <p:cNvPr id="377" name="CustomShape 16"/>
          <p:cNvSpPr/>
          <p:nvPr/>
        </p:nvSpPr>
        <p:spPr>
          <a:xfrm>
            <a:off x="6721200" y="7586280"/>
            <a:ext cx="155880" cy="2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17"/>
          <p:cNvSpPr/>
          <p:nvPr/>
        </p:nvSpPr>
        <p:spPr>
          <a:xfrm>
            <a:off x="1411920" y="7300800"/>
            <a:ext cx="286020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Courtesy of OpenStax. License CC BY.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18"/>
          <p:cNvSpPr/>
          <p:nvPr/>
        </p:nvSpPr>
        <p:spPr>
          <a:xfrm>
            <a:off x="9943200" y="7626960"/>
            <a:ext cx="116640" cy="1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495000" y="467280"/>
            <a:ext cx="547848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Basic brain anatomy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672120" y="1305360"/>
            <a:ext cx="4842000" cy="272772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186840" y="4537800"/>
            <a:ext cx="4329720" cy="3218400"/>
          </a:xfrm>
          <a:prstGeom prst="rect">
            <a:avLst/>
          </a:prstGeom>
          <a:ln>
            <a:noFill/>
          </a:ln>
        </p:spPr>
      </p:pic>
      <p:sp>
        <p:nvSpPr>
          <p:cNvPr id="383" name="CustomShape 2"/>
          <p:cNvSpPr/>
          <p:nvPr/>
        </p:nvSpPr>
        <p:spPr>
          <a:xfrm>
            <a:off x="4124880" y="469080"/>
            <a:ext cx="41220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7274520" y="2137320"/>
            <a:ext cx="134244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Superior</a:t>
            </a:r>
            <a:endParaRPr b="0" lang="en-U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3"/>
          <a:stretch/>
        </p:blipFill>
        <p:spPr>
          <a:xfrm>
            <a:off x="5760720" y="3383280"/>
            <a:ext cx="2951640" cy="2574360"/>
          </a:xfrm>
          <a:prstGeom prst="rect">
            <a:avLst/>
          </a:prstGeom>
          <a:ln>
            <a:noFill/>
          </a:ln>
        </p:spPr>
      </p:pic>
      <p:sp>
        <p:nvSpPr>
          <p:cNvPr id="386" name="CustomShape 4"/>
          <p:cNvSpPr/>
          <p:nvPr/>
        </p:nvSpPr>
        <p:spPr>
          <a:xfrm>
            <a:off x="8208720" y="2138760"/>
            <a:ext cx="24480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5"/>
          <p:cNvSpPr/>
          <p:nvPr/>
        </p:nvSpPr>
        <p:spPr>
          <a:xfrm>
            <a:off x="8698680" y="3929760"/>
            <a:ext cx="138204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Anterior </a:t>
            </a:r>
            <a:endParaRPr b="0" lang="en-U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6"/>
          <p:cNvSpPr/>
          <p:nvPr/>
        </p:nvSpPr>
        <p:spPr>
          <a:xfrm>
            <a:off x="4390200" y="4539600"/>
            <a:ext cx="150084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Posterior </a:t>
            </a:r>
            <a:endParaRPr b="0" lang="en-U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7"/>
          <p:cNvSpPr/>
          <p:nvPr/>
        </p:nvSpPr>
        <p:spPr>
          <a:xfrm>
            <a:off x="7392600" y="6777720"/>
            <a:ext cx="114408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"/>
                <a:ea typeface="DejaVu Sans"/>
              </a:rPr>
              <a:t>Inferior</a:t>
            </a:r>
            <a:endParaRPr b="0" lang="en-U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8"/>
          <p:cNvSpPr/>
          <p:nvPr/>
        </p:nvSpPr>
        <p:spPr>
          <a:xfrm>
            <a:off x="8157960" y="6779160"/>
            <a:ext cx="24480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9"/>
          <p:cNvSpPr/>
          <p:nvPr/>
        </p:nvSpPr>
        <p:spPr>
          <a:xfrm>
            <a:off x="9943200" y="7626960"/>
            <a:ext cx="116640" cy="1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10"/>
          <p:cNvSpPr/>
          <p:nvPr/>
        </p:nvSpPr>
        <p:spPr>
          <a:xfrm>
            <a:off x="1524960" y="7308720"/>
            <a:ext cx="417528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© Source Unknown. All rights reserved. This content is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11"/>
          <p:cNvSpPr/>
          <p:nvPr/>
        </p:nvSpPr>
        <p:spPr>
          <a:xfrm>
            <a:off x="1524960" y="7473600"/>
            <a:ext cx="424692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excluded from our Creative Commons license. For more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12"/>
          <p:cNvSpPr/>
          <p:nvPr/>
        </p:nvSpPr>
        <p:spPr>
          <a:xfrm>
            <a:off x="1524960" y="7644960"/>
            <a:ext cx="42501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2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information, see </a:t>
            </a:r>
            <a:r>
              <a:rPr b="0" lang="en-US" sz="1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https://ocw.mit.edu/help/faq-fair-use/</a:t>
            </a:r>
            <a:r>
              <a:rPr b="0" lang="en-US" sz="12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. 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2020-07-02T09:42:54Z</dcterms:created>
  <dc:creator/>
  <dc:description/>
  <dc:language>en-US</dc:language>
  <cp:lastModifiedBy/>
  <dcterms:modified xsi:type="dcterms:W3CDTF">2020-07-03T17:23:38Z</dcterms:modified>
  <cp:revision>13</cp:revision>
  <dc:subject/>
  <dc:title/>
</cp:coreProperties>
</file>